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98" r:id="rId16"/>
    <p:sldId id="299" r:id="rId17"/>
    <p:sldId id="271" r:id="rId18"/>
    <p:sldId id="272" r:id="rId19"/>
    <p:sldId id="273" r:id="rId20"/>
    <p:sldId id="274" r:id="rId21"/>
    <p:sldId id="300" r:id="rId22"/>
    <p:sldId id="275" r:id="rId23"/>
    <p:sldId id="277" r:id="rId24"/>
    <p:sldId id="276" r:id="rId25"/>
    <p:sldId id="278" r:id="rId26"/>
    <p:sldId id="279" r:id="rId27"/>
    <p:sldId id="280" r:id="rId28"/>
    <p:sldId id="281" r:id="rId29"/>
    <p:sldId id="283" r:id="rId30"/>
    <p:sldId id="282" r:id="rId31"/>
    <p:sldId id="301" r:id="rId32"/>
    <p:sldId id="284" r:id="rId33"/>
    <p:sldId id="262" r:id="rId34"/>
    <p:sldId id="288" r:id="rId35"/>
    <p:sldId id="285" r:id="rId36"/>
    <p:sldId id="286" r:id="rId37"/>
    <p:sldId id="287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302" r:id="rId47"/>
    <p:sldId id="297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7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70" autoAdjust="0"/>
  </p:normalViewPr>
  <p:slideViewPr>
    <p:cSldViewPr>
      <p:cViewPr varScale="1">
        <p:scale>
          <a:sx n="98" d="100"/>
          <a:sy n="98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E13A6D-586C-4F38-A77A-6B64CD960A23}" type="datetimeFigureOut">
              <a:rPr lang="fa-IR" smtClean="0"/>
              <a:pPr/>
              <a:t>1433/11/16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A374A8-AA16-411B-85DE-D5A0E5D10AA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74A8-AA16-411B-85DE-D5A0E5D10AAC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Algerian" pitchFamily="82" charset="0"/>
              </a:rPr>
              <a:t>Recipes and Ingredients for Neutrino Mass at Loop Level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Bradley Hand ITC" pitchFamily="66" charset="0"/>
              </a:rPr>
              <a:t>Yasaman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Bradley Hand ITC" pitchFamily="66" charset="0"/>
              </a:rPr>
              <a:t>Farzan</a:t>
            </a: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</a:br>
            <a:r>
              <a:rPr lang="en-US" sz="2800" dirty="0" smtClean="0">
                <a:latin typeface="Bradley Hand ITC" pitchFamily="66" charset="0"/>
              </a:rPr>
              <a:t>IPM , Tehran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SLIM as a real field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symmetry:                                                                  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395111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339057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789040"/>
            <a:ext cx="1066800" cy="46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 flipH="1">
            <a:off x="3635896" y="3573016"/>
            <a:ext cx="1224136" cy="9361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1920" y="3501008"/>
            <a:ext cx="1008112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Annihilation cross-section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810456" y="1645928"/>
            <a:ext cx="1856954" cy="23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132856"/>
            <a:ext cx="44957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725144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Linking dark matter and neutrino mass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1438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88840"/>
            <a:ext cx="4476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844824"/>
            <a:ext cx="2838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996952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3861048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378904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5000" y="5486400"/>
            <a:ext cx="617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Bounds on SLIM mass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2171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933056"/>
            <a:ext cx="617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way to test the scenario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8229600" cy="12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869160"/>
            <a:ext cx="48768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bound on coupling</a:t>
            </a:r>
          </a:p>
          <a:p>
            <a:r>
              <a:rPr lang="en-US" dirty="0" smtClean="0"/>
              <a:t>+ </a:t>
            </a:r>
          </a:p>
          <a:p>
            <a:r>
              <a:rPr lang="en-US" dirty="0" smtClean="0"/>
              <a:t>upper bound on masses of new particles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bound on coupling</a:t>
            </a:r>
          </a:p>
          <a:p>
            <a:r>
              <a:rPr lang="en-US" dirty="0" smtClean="0"/>
              <a:t>+ </a:t>
            </a:r>
          </a:p>
          <a:p>
            <a:r>
              <a:rPr lang="en-US" dirty="0" smtClean="0"/>
              <a:t>upper bound on masses of new particles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Model is falsifiable by low energy high intensity experiments      (luminosity frontier)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 rot="16200000">
            <a:off x="4677487" y="4187609"/>
            <a:ext cx="685800" cy="32071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An economic model embedding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real</a:t>
            </a:r>
            <a:r>
              <a:rPr lang="en-US" sz="5400" dirty="0" smtClean="0">
                <a:solidFill>
                  <a:srgbClr val="FF0000"/>
                </a:solidFill>
              </a:rPr>
              <a:t> SLIM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YF, “</a:t>
            </a:r>
            <a:r>
              <a:rPr lang="en-US" dirty="0" smtClean="0">
                <a:latin typeface="Bradley Hand ITC" pitchFamily="66" charset="0"/>
              </a:rPr>
              <a:t>Minimal model linking two great mysteries: Neutrino mass and dark matter</a:t>
            </a:r>
            <a:r>
              <a:rPr lang="en-US" dirty="0" smtClean="0"/>
              <a:t>”, PRD 2009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782" indent="-514350">
              <a:buAutoNum type="arabicParenR"/>
            </a:pPr>
            <a:r>
              <a:rPr lang="en-US" sz="2800" dirty="0" smtClean="0"/>
              <a:t>An electroweak singlet scalar,                                </a:t>
            </a:r>
          </a:p>
          <a:p>
            <a:pPr marL="541782" indent="-514350">
              <a:buFont typeface="Wingdings 2"/>
              <a:buAutoNum type="arabicParenR"/>
            </a:pPr>
            <a:r>
              <a:rPr lang="en-US" sz="2800" dirty="0" smtClean="0"/>
              <a:t>Two (or more) </a:t>
            </a:r>
            <a:r>
              <a:rPr lang="en-US" sz="2800" dirty="0" err="1" smtClean="0"/>
              <a:t>Majorana</a:t>
            </a:r>
            <a:r>
              <a:rPr lang="en-US" sz="2800" dirty="0" smtClean="0"/>
              <a:t> right-handed neutrinos</a:t>
            </a:r>
          </a:p>
          <a:p>
            <a:pPr marL="541782" indent="-514350">
              <a:buAutoNum type="arabicParenR"/>
            </a:pPr>
            <a:endParaRPr lang="fa-IR" sz="2800" dirty="0" smtClean="0"/>
          </a:p>
          <a:p>
            <a:pPr marL="541782" indent="-514350">
              <a:buAutoNum type="arabicParenR"/>
            </a:pPr>
            <a:r>
              <a:rPr lang="en-US" sz="2800" dirty="0" smtClean="0"/>
              <a:t>A  scalar electroweak doublet                                  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293096"/>
            <a:ext cx="1795462" cy="40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221088"/>
            <a:ext cx="25216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068960"/>
            <a:ext cx="4144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157192"/>
            <a:ext cx="43243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5229200"/>
            <a:ext cx="36004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2075890"/>
            <a:ext cx="360040" cy="37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and heavy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Light sector</a:t>
            </a:r>
            <a:r>
              <a:rPr lang="en-US" dirty="0" smtClean="0"/>
              <a:t>: Dark matter candidate       and                </a:t>
            </a:r>
          </a:p>
          <a:p>
            <a:pPr>
              <a:buNone/>
            </a:pPr>
            <a:r>
              <a:rPr lang="en-US" dirty="0" smtClean="0"/>
              <a:t>(Supernova, meson decay and ...)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Heavy sector</a:t>
            </a:r>
            <a:r>
              <a:rPr lang="en-US" dirty="0" smtClean="0"/>
              <a:t>: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88840"/>
            <a:ext cx="4476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988840"/>
            <a:ext cx="4637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924944"/>
            <a:ext cx="43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924944"/>
            <a:ext cx="48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924944"/>
            <a:ext cx="47348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eft Arrow 8"/>
          <p:cNvSpPr/>
          <p:nvPr/>
        </p:nvSpPr>
        <p:spPr>
          <a:xfrm rot="16200000">
            <a:off x="3597367" y="3611545"/>
            <a:ext cx="685800" cy="32071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365104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4953000"/>
            <a:ext cx="52387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66800" y="5715000"/>
            <a:ext cx="2714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Neutrino mass&lt;&lt; Electron mass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Interesting aspect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96952"/>
            <a:ext cx="6191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5" name="Left Arrow 4"/>
          <p:cNvSpPr/>
          <p:nvPr/>
        </p:nvSpPr>
        <p:spPr>
          <a:xfrm>
            <a:off x="5004048" y="3068960"/>
            <a:ext cx="685800" cy="30480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0800000">
            <a:off x="3059832" y="3068960"/>
            <a:ext cx="685800" cy="32071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172200" y="2667000"/>
            <a:ext cx="198119" cy="914400"/>
          </a:xfrm>
          <a:prstGeom prst="leftBrac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284984"/>
            <a:ext cx="1524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Rectangle 8"/>
          <p:cNvSpPr/>
          <p:nvPr/>
        </p:nvSpPr>
        <p:spPr>
          <a:xfrm>
            <a:off x="6444208" y="2708920"/>
            <a:ext cx="1640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Neutrino mass</a:t>
            </a:r>
            <a:endParaRPr lang="fa-IR" dirty="0"/>
          </a:p>
        </p:txBody>
      </p:sp>
      <p:sp>
        <p:nvSpPr>
          <p:cNvPr id="10" name="Rectangle 9"/>
          <p:cNvSpPr/>
          <p:nvPr/>
        </p:nvSpPr>
        <p:spPr>
          <a:xfrm>
            <a:off x="2051720" y="299695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LHC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Y.F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.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hiller" pitchFamily="82" charset="0"/>
              </a:rPr>
              <a:t>, S.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hiller" pitchFamily="82" charset="0"/>
              </a:rPr>
              <a:t>Pascoli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hiller" pitchFamily="82" charset="0"/>
              </a:rPr>
              <a:t> and M. Schmidt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hiller" pitchFamily="82" charset="0"/>
              </a:rPr>
              <a:t>,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stellar" pitchFamily="18" charset="0"/>
              </a:rPr>
              <a:t>JHEP 201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AMEND: A Model Explaining Neutrino mass and Dark matter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AMEND: A Model Explaining Neutrino mass and Dark matter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Content: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A singlet of SU(2)</a:t>
            </a:r>
          </a:p>
          <a:p>
            <a:endParaRPr lang="en-US" dirty="0" smtClean="0"/>
          </a:p>
          <a:p>
            <a:r>
              <a:rPr lang="en-US" dirty="0" err="1" smtClean="0"/>
              <a:t>Fermionic</a:t>
            </a:r>
            <a:r>
              <a:rPr lang="en-US" dirty="0" smtClean="0"/>
              <a:t> doublets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scalar triplet of SU(2) with hypercharge      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a-I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2522415" cy="49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437112"/>
            <a:ext cx="485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149080"/>
            <a:ext cx="7905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4221088"/>
            <a:ext cx="838200" cy="48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 rot="5400000">
            <a:off x="3293790" y="4491186"/>
            <a:ext cx="685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437112"/>
            <a:ext cx="53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4077072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4221088"/>
            <a:ext cx="6981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12360" y="4869160"/>
            <a:ext cx="50577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5517232"/>
            <a:ext cx="1828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64293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933056"/>
            <a:ext cx="46702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</p:pic>
      <p:sp>
        <p:nvSpPr>
          <p:cNvPr id="6" name="Down Arrow 5"/>
          <p:cNvSpPr/>
          <p:nvPr/>
        </p:nvSpPr>
        <p:spPr>
          <a:xfrm>
            <a:off x="971600" y="4509120"/>
            <a:ext cx="304800" cy="5334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157192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n Arrow 7"/>
          <p:cNvSpPr/>
          <p:nvPr/>
        </p:nvSpPr>
        <p:spPr>
          <a:xfrm>
            <a:off x="827584" y="5517232"/>
            <a:ext cx="304800" cy="6096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6237312"/>
            <a:ext cx="3714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4725144"/>
            <a:ext cx="46863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6021288"/>
            <a:ext cx="6781800" cy="49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symmetry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476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11560" y="2132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SM fields                   SM fields</a:t>
            </a:r>
          </a:p>
          <a:p>
            <a:r>
              <a:rPr lang="en-US" dirty="0" smtClean="0"/>
              <a:t>New fields                 -(New fields)</a:t>
            </a:r>
          </a:p>
        </p:txBody>
      </p:sp>
      <p:sp>
        <p:nvSpPr>
          <p:cNvPr id="6" name="Left Arrow 5"/>
          <p:cNvSpPr/>
          <p:nvPr/>
        </p:nvSpPr>
        <p:spPr>
          <a:xfrm rot="10800000">
            <a:off x="1907704" y="2132856"/>
            <a:ext cx="609600" cy="30480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0800000">
            <a:off x="1907704" y="2492896"/>
            <a:ext cx="609600" cy="30480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3568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lightest </a:t>
            </a:r>
            <a:r>
              <a:rPr lang="en-US" dirty="0" smtClean="0"/>
              <a:t>of new particles is</a:t>
            </a:r>
            <a:r>
              <a:rPr lang="en-US" dirty="0" smtClean="0">
                <a:solidFill>
                  <a:srgbClr val="FF0000"/>
                </a:solidFill>
              </a:rPr>
              <a:t> stable </a:t>
            </a:r>
            <a:r>
              <a:rPr lang="en-US" dirty="0" smtClean="0"/>
              <a:t>and a suitable </a:t>
            </a:r>
            <a:r>
              <a:rPr lang="en-US" dirty="0" smtClean="0">
                <a:solidFill>
                  <a:srgbClr val="FF0000"/>
                </a:solidFill>
              </a:rPr>
              <a:t>dark matter </a:t>
            </a:r>
            <a:r>
              <a:rPr lang="en-US" dirty="0" smtClean="0"/>
              <a:t>candidate.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16832"/>
            <a:ext cx="43053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725144"/>
            <a:ext cx="55054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949280"/>
            <a:ext cx="73723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Interesting aspect</a:t>
            </a:r>
            <a:endParaRPr lang="fa-IR" dirty="0"/>
          </a:p>
        </p:txBody>
      </p:sp>
      <p:sp>
        <p:nvSpPr>
          <p:cNvPr id="5" name="Left Arrow 4"/>
          <p:cNvSpPr/>
          <p:nvPr/>
        </p:nvSpPr>
        <p:spPr>
          <a:xfrm>
            <a:off x="5004048" y="3068960"/>
            <a:ext cx="685800" cy="30480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0800000">
            <a:off x="3059832" y="3068960"/>
            <a:ext cx="685800" cy="320710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172200" y="2667000"/>
            <a:ext cx="198119" cy="914400"/>
          </a:xfrm>
          <a:prstGeom prst="leftBrac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84984"/>
            <a:ext cx="1524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Rectangle 8"/>
          <p:cNvSpPr/>
          <p:nvPr/>
        </p:nvSpPr>
        <p:spPr>
          <a:xfrm>
            <a:off x="6444208" y="2708920"/>
            <a:ext cx="1640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Neutrino mass</a:t>
            </a:r>
            <a:endParaRPr lang="fa-IR" dirty="0"/>
          </a:p>
        </p:txBody>
      </p:sp>
      <p:sp>
        <p:nvSpPr>
          <p:cNvPr id="10" name="Rectangle 9"/>
          <p:cNvSpPr/>
          <p:nvPr/>
        </p:nvSpPr>
        <p:spPr>
          <a:xfrm>
            <a:off x="2051720" y="299695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LHC</a:t>
            </a:r>
            <a:endParaRPr lang="fa-IR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2996952"/>
            <a:ext cx="11933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Couplings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Dirac neutrino mass generation from dark matter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Y.F. and Ma, PRD (2012)</a:t>
            </a:r>
          </a:p>
          <a:p>
            <a:r>
              <a:rPr lang="en-US" dirty="0" smtClean="0"/>
              <a:t>(see also </a:t>
            </a:r>
            <a:r>
              <a:rPr lang="en-US" dirty="0" err="1" smtClean="0"/>
              <a:t>Gu</a:t>
            </a:r>
            <a:r>
              <a:rPr lang="en-US" dirty="0" smtClean="0"/>
              <a:t> and </a:t>
            </a:r>
            <a:r>
              <a:rPr lang="en-US" dirty="0" err="1" smtClean="0"/>
              <a:t>Sarkar</a:t>
            </a:r>
            <a:r>
              <a:rPr lang="en-US" dirty="0" smtClean="0"/>
              <a:t> PRD77 (2008))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8960"/>
            <a:ext cx="5256854" cy="343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869160"/>
            <a:ext cx="1190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284984"/>
            <a:ext cx="1066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>
            <a:off x="7020272" y="4005064"/>
            <a:ext cx="304800" cy="5334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Neutrino mass generation</a:t>
            </a:r>
            <a:endParaRPr lang="fa-I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2" y="2505869"/>
            <a:ext cx="46005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rules for model building</a:t>
            </a:r>
          </a:p>
          <a:p>
            <a:endParaRPr lang="en-US" dirty="0" smtClean="0"/>
          </a:p>
          <a:p>
            <a:r>
              <a:rPr lang="en-US" sz="3200" dirty="0" smtClean="0">
                <a:latin typeface="Blackadder ITC" pitchFamily="82" charset="0"/>
              </a:rPr>
              <a:t>Recipes and ingredients for neutrino mass at  loop level</a:t>
            </a:r>
          </a:p>
          <a:p>
            <a:r>
              <a:rPr lang="en-US" sz="3200" dirty="0" smtClean="0">
                <a:latin typeface="+mj-lt"/>
              </a:rPr>
              <a:t>YF, Silvia </a:t>
            </a:r>
            <a:r>
              <a:rPr lang="en-US" sz="3200" dirty="0" err="1" smtClean="0">
                <a:latin typeface="+mj-lt"/>
              </a:rPr>
              <a:t>Pascoli</a:t>
            </a:r>
            <a:r>
              <a:rPr lang="en-US" sz="3200" dirty="0" smtClean="0">
                <a:latin typeface="+mj-lt"/>
              </a:rPr>
              <a:t> and Michael Schmidt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Neutrino mass&lt;&lt; Electron mass</a:t>
            </a:r>
            <a:endParaRPr lang="fa-IR" dirty="0"/>
          </a:p>
        </p:txBody>
      </p:sp>
      <p:sp>
        <p:nvSpPr>
          <p:cNvPr id="4" name="Right Arrow 3"/>
          <p:cNvSpPr/>
          <p:nvPr/>
        </p:nvSpPr>
        <p:spPr>
          <a:xfrm rot="7953275">
            <a:off x="3485644" y="2712624"/>
            <a:ext cx="730126" cy="30391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9792" y="3284984"/>
            <a:ext cx="1394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Who cares?!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err="1" smtClean="0"/>
              <a:t>Lagrangian</a:t>
            </a:r>
            <a:endParaRPr lang="fa-I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687" y="3577431"/>
            <a:ext cx="6524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63688" y="5589240"/>
            <a:ext cx="5326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loss  generality: Only left-handed fermions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Constraining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symmetry to forbid lower order correction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general rules on topology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92896"/>
            <a:ext cx="8229600" cy="261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All the SM particles transform trivially under the constraining symmetry.</a:t>
            </a:r>
            <a:endParaRPr lang="en-US" dirty="0" smtClean="0"/>
          </a:p>
          <a:p>
            <a:r>
              <a:rPr lang="en-US" dirty="0" smtClean="0"/>
              <a:t>ONLY  </a:t>
            </a:r>
            <a:r>
              <a:rPr lang="en-US" dirty="0" smtClean="0"/>
              <a:t>the SM Higgs obtains a </a:t>
            </a:r>
            <a:r>
              <a:rPr lang="en-US" dirty="0" smtClean="0"/>
              <a:t>VEV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broken discrete symmetry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Domain wall</a:t>
            </a:r>
          </a:p>
          <a:p>
            <a:r>
              <a:rPr lang="en-US" dirty="0" smtClean="0"/>
              <a:t>Dark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 giving rise to Weinberg operator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04864"/>
            <a:ext cx="3121328" cy="862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149080"/>
            <a:ext cx="3390079" cy="9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ways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318100" cy="88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356992"/>
            <a:ext cx="4000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789040"/>
            <a:ext cx="282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869160"/>
            <a:ext cx="1171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One-loop contribution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8229600" cy="218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to one-loop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229600" cy="262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to one-loop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229600" cy="262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25144"/>
            <a:ext cx="8352928" cy="174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function renormalization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7596336" cy="273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Neutrino mass&lt;&lt; Electron mass</a:t>
            </a:r>
            <a:endParaRPr lang="fa-IR" dirty="0"/>
          </a:p>
        </p:txBody>
      </p:sp>
      <p:sp>
        <p:nvSpPr>
          <p:cNvPr id="4" name="Right Arrow 3"/>
          <p:cNvSpPr/>
          <p:nvPr/>
        </p:nvSpPr>
        <p:spPr>
          <a:xfrm rot="7953275">
            <a:off x="3485644" y="2712624"/>
            <a:ext cx="730126" cy="30391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9792" y="3284984"/>
            <a:ext cx="1394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Who cares?!</a:t>
            </a:r>
            <a:endParaRPr lang="fa-IR" dirty="0"/>
          </a:p>
        </p:txBody>
      </p:sp>
      <p:sp>
        <p:nvSpPr>
          <p:cNvPr id="6" name="Right Arrow 5"/>
          <p:cNvSpPr/>
          <p:nvPr/>
        </p:nvSpPr>
        <p:spPr>
          <a:xfrm rot="2617829">
            <a:off x="4215985" y="2702821"/>
            <a:ext cx="730126" cy="30391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4008" y="3284984"/>
            <a:ext cx="1998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Let’s try to explain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loop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5198"/>
            <a:ext cx="8229600" cy="428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loops (accompanied)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15509"/>
            <a:ext cx="8229600" cy="382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loop (accompanied)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924" y="2924944"/>
            <a:ext cx="8249539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loop (unaccompanied)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08920"/>
            <a:ext cx="5503017" cy="269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loop (unaccompanied)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325" y="1935163"/>
            <a:ext cx="744934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interesting result</a:t>
            </a:r>
          </a:p>
          <a:p>
            <a:r>
              <a:rPr lang="en-US" dirty="0" smtClean="0"/>
              <a:t>Smallest </a:t>
            </a:r>
            <a:r>
              <a:rPr lang="en-US" dirty="0" err="1" smtClean="0"/>
              <a:t>Abelian</a:t>
            </a:r>
            <a:r>
              <a:rPr lang="en-US" dirty="0" smtClean="0"/>
              <a:t> discrete symmetry to render them :</a:t>
            </a:r>
          </a:p>
          <a:p>
            <a:r>
              <a:rPr lang="en-US" dirty="0" smtClean="0"/>
              <a:t>unaccompanied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73016"/>
            <a:ext cx="4102679" cy="71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365104"/>
            <a:ext cx="1595351" cy="54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56960"/>
          </a:xfrm>
        </p:spPr>
        <p:txBody>
          <a:bodyPr>
            <a:normAutofit/>
          </a:bodyPr>
          <a:lstStyle/>
          <a:p>
            <a:r>
              <a:rPr lang="en-US" dirty="0" smtClean="0"/>
              <a:t>Fourth and higher loops are </a:t>
            </a:r>
            <a:r>
              <a:rPr lang="en-US" dirty="0" smtClean="0">
                <a:solidFill>
                  <a:srgbClr val="C00000"/>
                </a:solidFill>
              </a:rPr>
              <a:t>too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suppressed.</a:t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level neutrino mass with </a:t>
            </a:r>
            <a:r>
              <a:rPr lang="en-US" dirty="0" smtClean="0"/>
              <a:t>constraining</a:t>
            </a:r>
            <a:r>
              <a:rPr lang="en-US" dirty="0" smtClean="0"/>
              <a:t> </a:t>
            </a:r>
            <a:r>
              <a:rPr lang="en-US" dirty="0" smtClean="0"/>
              <a:t>symmetry</a:t>
            </a:r>
          </a:p>
          <a:p>
            <a:endParaRPr lang="en-US" dirty="0" smtClean="0"/>
          </a:p>
          <a:p>
            <a:r>
              <a:rPr lang="en-US" dirty="0" smtClean="0"/>
              <a:t>Dark matter</a:t>
            </a:r>
          </a:p>
          <a:p>
            <a:endParaRPr lang="en-US" dirty="0" smtClean="0"/>
          </a:p>
          <a:p>
            <a:r>
              <a:rPr lang="en-US" dirty="0" smtClean="0"/>
              <a:t>LHC and LFV (and perhaps g-2)</a:t>
            </a:r>
          </a:p>
          <a:p>
            <a:endParaRPr lang="en-US" dirty="0" smtClean="0"/>
          </a:p>
          <a:p>
            <a:r>
              <a:rPr lang="en-US" dirty="0" smtClean="0"/>
              <a:t>Several model: SLIM, AMEND, DIRAC </a:t>
            </a:r>
            <a:r>
              <a:rPr lang="en-US" dirty="0" err="1" smtClean="0"/>
              <a:t>Scotogenic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3200" y="228600"/>
            <a:ext cx="6400800" cy="2286000"/>
          </a:xfrm>
        </p:spPr>
        <p:txBody>
          <a:bodyPr/>
          <a:lstStyle/>
          <a:p>
            <a:r>
              <a:rPr lang="en-US" dirty="0" smtClean="0"/>
              <a:t>                    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3200" dirty="0" smtClean="0"/>
              <a:t>new mass scale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705100"/>
            <a:ext cx="7772400" cy="1509713"/>
          </a:xfrm>
        </p:spPr>
        <p:txBody>
          <a:bodyPr/>
          <a:lstStyle/>
          <a:p>
            <a:r>
              <a:rPr lang="en-US" dirty="0" smtClean="0"/>
              <a:t>Seesaw type I                                                   </a:t>
            </a:r>
            <a:endParaRPr lang="fa-IR" dirty="0"/>
          </a:p>
        </p:txBody>
      </p:sp>
      <p:pic>
        <p:nvPicPr>
          <p:cNvPr id="1026" name="Picture 2" descr="C:\Documents and Settings\yasaman\My Documents\My Pictures\s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14600"/>
            <a:ext cx="2114550" cy="2162175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05200"/>
            <a:ext cx="1905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876800"/>
            <a:ext cx="13430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suppression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Zee model</a:t>
            </a:r>
          </a:p>
          <a:p>
            <a:r>
              <a:rPr lang="en-US" dirty="0" err="1" smtClean="0"/>
              <a:t>Babu</a:t>
            </a:r>
            <a:r>
              <a:rPr lang="en-US" dirty="0" smtClean="0"/>
              <a:t> model</a:t>
            </a:r>
          </a:p>
          <a:p>
            <a:endParaRPr lang="en-US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en-US" dirty="0" smtClean="0"/>
              <a:t>Symmetries to forbid lower order contribution</a:t>
            </a:r>
          </a:p>
          <a:p>
            <a:endParaRPr lang="en-US" dirty="0" smtClean="0"/>
          </a:p>
          <a:p>
            <a:r>
              <a:rPr lang="en-US" dirty="0" smtClean="0"/>
              <a:t>Dark matter</a:t>
            </a:r>
            <a:endParaRPr lang="fa-IR" dirty="0"/>
          </a:p>
        </p:txBody>
      </p:sp>
      <p:sp>
        <p:nvSpPr>
          <p:cNvPr id="4" name="Right Arrow 3"/>
          <p:cNvSpPr/>
          <p:nvPr/>
        </p:nvSpPr>
        <p:spPr>
          <a:xfrm rot="819620">
            <a:off x="4932040" y="5517232"/>
            <a:ext cx="978408" cy="484632"/>
          </a:xfrm>
          <a:prstGeom prst="rightArrow">
            <a:avLst/>
          </a:prstGeom>
          <a:solidFill>
            <a:srgbClr val="8E7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SLIM model</a:t>
            </a:r>
            <a:endParaRPr lang="en-US" sz="1600" dirty="0" smtClean="0"/>
          </a:p>
          <a:p>
            <a:pPr>
              <a:buNone/>
            </a:pPr>
            <a:r>
              <a:rPr lang="fa-IR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)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C. Boehm, Y. F., T.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Hambye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, S.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Palomares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-Ruiz</a:t>
            </a:r>
            <a:r>
              <a:rPr lang="fa-I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1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and S.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Pascoli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,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eva Std" pitchFamily="50" charset="0"/>
              </a:rPr>
              <a:t> </a:t>
            </a:r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  <a:latin typeface="Castellar" pitchFamily="18" charset="0"/>
              </a:rPr>
              <a:t>PRD 77 (2008) 43516;</a:t>
            </a:r>
            <a:endParaRPr lang="en-US" sz="1600" dirty="0" smtClean="0">
              <a:solidFill>
                <a:schemeClr val="accent3">
                  <a:lumMod val="75000"/>
                </a:schemeClr>
              </a:solidFill>
              <a:latin typeface="Castellar" pitchFamily="18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2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)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Y.F., </a:t>
            </a:r>
            <a:r>
              <a:rPr lang="en-US" sz="1050" dirty="0" smtClean="0">
                <a:solidFill>
                  <a:schemeClr val="accent3">
                    <a:lumMod val="75000"/>
                  </a:schemeClr>
                </a:solidFill>
                <a:latin typeface="Castellar" pitchFamily="18" charset="0"/>
              </a:rPr>
              <a:t>PRD 80 (2009)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hiller" pitchFamily="82" charset="0"/>
              </a:rPr>
              <a:t>3)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Y.F. and M.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Hashemi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, </a:t>
            </a:r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  <a:latin typeface="Castellar" pitchFamily="18" charset="0"/>
              </a:rPr>
              <a:t>JHEP 2008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hiller" pitchFamily="82" charset="0"/>
              </a:rPr>
              <a:t>4)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Y.F., 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 Phys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Lett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A25 (2010)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  <a:p>
            <a:r>
              <a:rPr lang="en-US" dirty="0" smtClean="0"/>
              <a:t>AMEND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hiller" pitchFamily="82" charset="0"/>
              </a:rPr>
              <a:t>5)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Y.F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.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hiller" pitchFamily="82" charset="0"/>
              </a:rPr>
              <a:t>, S.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hiller" pitchFamily="82" charset="0"/>
              </a:rPr>
              <a:t>Pascoli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hiller" pitchFamily="82" charset="0"/>
              </a:rPr>
              <a:t> and M. Schmidt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hiller" pitchFamily="82" charset="0"/>
              </a:rPr>
              <a:t>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Castellar" pitchFamily="18" charset="0"/>
              </a:rPr>
              <a:t>JHEP 2010</a:t>
            </a:r>
            <a:endParaRPr lang="en-US" sz="2400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Scotogenic</a:t>
            </a:r>
            <a:r>
              <a:rPr lang="en-US" dirty="0" smtClean="0"/>
              <a:t> </a:t>
            </a:r>
            <a:r>
              <a:rPr lang="en-US" dirty="0" smtClean="0"/>
              <a:t>model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Y.F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. AND E. MA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,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Castellar" pitchFamily="18" charset="0"/>
              </a:rPr>
              <a:t>PRD  (2012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stellar" pitchFamily="18" charset="0"/>
              </a:rPr>
              <a:t>)</a:t>
            </a:r>
          </a:p>
          <a:p>
            <a:r>
              <a:rPr lang="en-US" sz="2400" dirty="0" smtClean="0"/>
              <a:t>Recipes and ingredients for neutrino mass at  loop level</a:t>
            </a:r>
          </a:p>
          <a:p>
            <a:r>
              <a:rPr lang="en-US" sz="2400" dirty="0" smtClean="0">
                <a:latin typeface="Bradley Hand ITC" pitchFamily="66" charset="0"/>
              </a:rPr>
              <a:t>YF, Silvia </a:t>
            </a:r>
            <a:r>
              <a:rPr lang="en-US" sz="2400" dirty="0" err="1" smtClean="0">
                <a:latin typeface="Bradley Hand ITC" pitchFamily="66" charset="0"/>
              </a:rPr>
              <a:t>Pascoli</a:t>
            </a:r>
            <a:r>
              <a:rPr lang="en-US" sz="2400" dirty="0" smtClean="0">
                <a:latin typeface="Bradley Hand ITC" pitchFamily="66" charset="0"/>
              </a:rPr>
              <a:t> and Michael Schmidt</a:t>
            </a:r>
          </a:p>
          <a:p>
            <a:endParaRPr lang="fa-I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SLIM scenario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New fields: </a:t>
            </a:r>
          </a:p>
          <a:p>
            <a:r>
              <a:rPr lang="en-US" dirty="0" err="1" smtClean="0"/>
              <a:t>Majorana</a:t>
            </a:r>
            <a:r>
              <a:rPr lang="en-US" dirty="0" smtClean="0"/>
              <a:t> Right-handed neutrino</a:t>
            </a:r>
          </a:p>
          <a:p>
            <a:r>
              <a:rPr lang="en-US" dirty="0" smtClean="0"/>
              <a:t>SLIM=Scalar as </a:t>
            </a:r>
            <a:r>
              <a:rPr lang="en-US" dirty="0" err="1" smtClean="0"/>
              <a:t>LIght</a:t>
            </a:r>
            <a:r>
              <a:rPr lang="en-US" dirty="0" smtClean="0"/>
              <a:t> as </a:t>
            </a:r>
            <a:r>
              <a:rPr lang="en-US" dirty="0" err="1" smtClean="0"/>
              <a:t>MeV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Effective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Lagrangian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                                                    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New parameters:                                                     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a-I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149080"/>
            <a:ext cx="2304256" cy="6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517232"/>
            <a:ext cx="249147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neutrino masses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scenario, SLIM does not develop any </a:t>
            </a:r>
            <a:r>
              <a:rPr lang="en-US" dirty="0" smtClean="0">
                <a:solidFill>
                  <a:srgbClr val="FF5050"/>
                </a:solidFill>
              </a:rPr>
              <a:t>VEV</a:t>
            </a:r>
            <a:r>
              <a:rPr lang="en-US" dirty="0" smtClean="0"/>
              <a:t> so the tree level neutrino mass is zero. </a:t>
            </a:r>
          </a:p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Radiative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mass in case of </a:t>
            </a:r>
            <a:r>
              <a:rPr lang="en-US" dirty="0" smtClean="0">
                <a:solidFill>
                  <a:srgbClr val="FF0000"/>
                </a:solidFill>
              </a:rPr>
              <a:t>real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scalar:                                 </a:t>
            </a:r>
          </a:p>
          <a:p>
            <a:endParaRPr lang="fa-I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56992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9552" y="4797152"/>
            <a:ext cx="1945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Ultraviolet cutoff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797152"/>
            <a:ext cx="389384" cy="417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715000"/>
            <a:ext cx="640080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944</TotalTime>
  <Words>619</Words>
  <Application>Microsoft Office PowerPoint</Application>
  <PresentationFormat>On-screen Show (4:3)</PresentationFormat>
  <Paragraphs>165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Flow</vt:lpstr>
      <vt:lpstr>Recipes and Ingredients for Neutrino Mass at Loop Level </vt:lpstr>
      <vt:lpstr>Slide 2</vt:lpstr>
      <vt:lpstr>Slide 3</vt:lpstr>
      <vt:lpstr>Slide 4</vt:lpstr>
      <vt:lpstr>                         new mass scale</vt:lpstr>
      <vt:lpstr>Loop suppression</vt:lpstr>
      <vt:lpstr>Some examples</vt:lpstr>
      <vt:lpstr>SLIM scenario</vt:lpstr>
      <vt:lpstr>neutrino masses</vt:lpstr>
      <vt:lpstr>SLIM as a real field</vt:lpstr>
      <vt:lpstr>Annihilation cross-section</vt:lpstr>
      <vt:lpstr>Linking dark matter and neutrino mass</vt:lpstr>
      <vt:lpstr>Bounds on SLIM mass</vt:lpstr>
      <vt:lpstr>A way to test the scenario</vt:lpstr>
      <vt:lpstr>Slide 15</vt:lpstr>
      <vt:lpstr>Slide 16</vt:lpstr>
      <vt:lpstr>An economic model embedding real SLIM</vt:lpstr>
      <vt:lpstr>Slide 18</vt:lpstr>
      <vt:lpstr>Light and heavy</vt:lpstr>
      <vt:lpstr>Interesting aspect</vt:lpstr>
      <vt:lpstr>AMEND</vt:lpstr>
      <vt:lpstr>AMEND: A Model Explaining Neutrino mass and Dark matter </vt:lpstr>
      <vt:lpstr>Slide 23</vt:lpstr>
      <vt:lpstr>         symmetry</vt:lpstr>
      <vt:lpstr>Slide 25</vt:lpstr>
      <vt:lpstr>Interesting aspect</vt:lpstr>
      <vt:lpstr>Dirac neutrino mass generation from dark matter</vt:lpstr>
      <vt:lpstr>Neutrino mass generation</vt:lpstr>
      <vt:lpstr>Next topic</vt:lpstr>
      <vt:lpstr>Main Lagrangian</vt:lpstr>
      <vt:lpstr>Constraining symmetry</vt:lpstr>
      <vt:lpstr>Symmetry</vt:lpstr>
      <vt:lpstr>Assumption </vt:lpstr>
      <vt:lpstr>Loops giving rise to Weinberg operator</vt:lpstr>
      <vt:lpstr>Possible ways</vt:lpstr>
      <vt:lpstr>One-loop contribution</vt:lpstr>
      <vt:lpstr>Reduction to one-loop</vt:lpstr>
      <vt:lpstr>Reduction to one-loop</vt:lpstr>
      <vt:lpstr>Wave function renormalization</vt:lpstr>
      <vt:lpstr>Two loop</vt:lpstr>
      <vt:lpstr>Three loops (accompanied)</vt:lpstr>
      <vt:lpstr>Three loop (accompanied)</vt:lpstr>
      <vt:lpstr>Three loop (unaccompanied)</vt:lpstr>
      <vt:lpstr>Three loop (unaccompanied)</vt:lpstr>
      <vt:lpstr>Slide 45</vt:lpstr>
      <vt:lpstr>Fourth and higher loops are too suppressed. </vt:lpstr>
      <vt:lpstr>Summary</vt:lpstr>
    </vt:vector>
  </TitlesOfParts>
  <Company>IPM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Recipes and Ingredients for Neutrino Mass at Loop Level </dc:title>
  <dc:creator>Physics</dc:creator>
  <cp:lastModifiedBy>Physics</cp:lastModifiedBy>
  <cp:revision>117</cp:revision>
  <dcterms:created xsi:type="dcterms:W3CDTF">2012-09-12T11:29:14Z</dcterms:created>
  <dcterms:modified xsi:type="dcterms:W3CDTF">2012-10-01T10:05:06Z</dcterms:modified>
</cp:coreProperties>
</file>